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50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2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 correct answer (then rearrange the choices)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  <p:extLst>
      <p:ext uri="{BB962C8B-B14F-4D97-AF65-F5344CB8AC3E}">
        <p14:creationId xmlns:p14="http://schemas.microsoft.com/office/powerpoint/2010/main" val="369241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10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9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 dirty="0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2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dial_superior_genicular_artery" TargetMode="External"/><Relationship Id="rId2" Type="http://schemas.openxmlformats.org/officeDocument/2006/relationships/hyperlink" Target="http://en.wikipedia.org/wiki/Posterior_tibial_arte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ateral_inferior_genicular_artery" TargetMode="External"/><Relationship Id="rId5" Type="http://schemas.openxmlformats.org/officeDocument/2006/relationships/hyperlink" Target="http://en.wikipedia.org/wiki/Middle_genicular_artery" TargetMode="External"/><Relationship Id="rId4" Type="http://schemas.openxmlformats.org/officeDocument/2006/relationships/hyperlink" Target="http://en.wikipedia.org/wiki/Lateral_superior_genicular_artery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Anterior ulnar collateral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Subscapular artery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Radial recurrent artery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Superficial palmar arch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Axillary artery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Continuation of subclavian artery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Radial artery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Brachial artery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Axillary artery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Continuation of ulnar artery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Match each sentence with the correct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Regarding the axillary artery all the following are true except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first part gives superior thoracic </a:t>
            </a:r>
            <a:r>
              <a:rPr lang="en-GB" dirty="0" smtClean="0"/>
              <a:t>artery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 smtClean="0"/>
              <a:t>Divided by </a:t>
            </a:r>
            <a:r>
              <a:rPr lang="en-GB" b="1" dirty="0" err="1" smtClean="0"/>
              <a:t>pectoralis</a:t>
            </a:r>
            <a:r>
              <a:rPr lang="en-GB" b="1" dirty="0" smtClean="0"/>
              <a:t> minor muscle into three parts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It is a continuation of </a:t>
            </a:r>
            <a:r>
              <a:rPr lang="en-GB" dirty="0" err="1" smtClean="0"/>
              <a:t>subclavian</a:t>
            </a:r>
            <a:r>
              <a:rPr lang="en-GB" dirty="0" smtClean="0"/>
              <a:t> artery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1115616" y="2132856"/>
            <a:ext cx="7086600" cy="4572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It gives subscapular artery from 3</a:t>
            </a:r>
            <a:r>
              <a:rPr lang="en-GB" baseline="30000" dirty="0" smtClean="0"/>
              <a:t>rd</a:t>
            </a:r>
            <a:r>
              <a:rPr lang="en-GB" dirty="0" smtClean="0"/>
              <a:t> part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115616" y="2780928"/>
            <a:ext cx="7086600" cy="4572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It terminates at the lower border of </a:t>
            </a:r>
            <a:r>
              <a:rPr lang="en-GB" dirty="0" err="1" smtClean="0"/>
              <a:t>pectoralis</a:t>
            </a:r>
            <a:r>
              <a:rPr lang="en-GB" dirty="0" smtClean="0"/>
              <a:t> major muscle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88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Regarding the </a:t>
            </a:r>
            <a:r>
              <a:rPr lang="en-GB" dirty="0" smtClean="0"/>
              <a:t>ulnar </a:t>
            </a:r>
            <a:r>
              <a:rPr lang="en-GB" dirty="0"/>
              <a:t>artery all the following are true except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gives nutrient branch to the ulna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It shares in the anastomosis around the medial epicondyle of </a:t>
            </a:r>
            <a:r>
              <a:rPr lang="en-GB" dirty="0" err="1" smtClean="0"/>
              <a:t>humerus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gives common </a:t>
            </a:r>
            <a:r>
              <a:rPr lang="en-GB" dirty="0" err="1" smtClean="0"/>
              <a:t>interosseus</a:t>
            </a:r>
            <a:r>
              <a:rPr lang="en-GB" dirty="0" smtClean="0"/>
              <a:t> artery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It is one of the two terminal branches of brachial artery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continues as deep palmar 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14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3876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radial artery is one of the terminal branches of brachial artery at the neck of radius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Radial artery continues in the hand as superficial palmar 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two terminal branches of brachial artery 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51520" y="1628800"/>
            <a:ext cx="8229600" cy="1503040"/>
          </a:xfrm>
        </p:spPr>
        <p:txBody>
          <a:bodyPr/>
          <a:lstStyle/>
          <a:p>
            <a:r>
              <a:rPr lang="en-GB" dirty="0"/>
              <a:t>Radial and ulnar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9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 are branches of superficial palmar 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Common palmar digital and palmar digital to the medial side of little finger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are branches of </a:t>
            </a:r>
            <a:r>
              <a:rPr lang="en-GB" dirty="0" smtClean="0"/>
              <a:t>deep palmar </a:t>
            </a:r>
            <a:r>
              <a:rPr lang="en-GB" dirty="0"/>
              <a:t>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Palmar metacarpal arteries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2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 are true as regard the radial artery in the hand except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7749480" cy="457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It enters </a:t>
            </a:r>
            <a:r>
              <a:rPr lang="en-GB" dirty="0"/>
              <a:t>the hand by passing between the 2 heads of 1st dorsal </a:t>
            </a:r>
            <a:r>
              <a:rPr lang="en-GB" dirty="0" err="1"/>
              <a:t>interosseous</a:t>
            </a:r>
            <a:r>
              <a:rPr lang="en-GB" dirty="0"/>
              <a:t>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1187624" y="2132856"/>
            <a:ext cx="7086600" cy="457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It continues as deep palmar artery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gives </a:t>
            </a:r>
            <a:r>
              <a:rPr lang="en-GB" dirty="0" err="1" smtClean="0"/>
              <a:t>radialis</a:t>
            </a:r>
            <a:r>
              <a:rPr lang="en-GB" dirty="0" smtClean="0"/>
              <a:t> </a:t>
            </a:r>
            <a:r>
              <a:rPr lang="en-GB" dirty="0" err="1" smtClean="0"/>
              <a:t>indicis</a:t>
            </a:r>
            <a:r>
              <a:rPr lang="en-GB" dirty="0" smtClean="0"/>
              <a:t> artery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gives </a:t>
            </a:r>
            <a:r>
              <a:rPr lang="en-GB" dirty="0" err="1" smtClean="0"/>
              <a:t>princips</a:t>
            </a:r>
            <a:r>
              <a:rPr lang="en-GB" dirty="0" smtClean="0"/>
              <a:t> </a:t>
            </a:r>
            <a:r>
              <a:rPr lang="en-GB" dirty="0" err="1" smtClean="0"/>
              <a:t>pollicis</a:t>
            </a:r>
            <a:r>
              <a:rPr lang="en-GB" dirty="0" smtClean="0"/>
              <a:t> </a:t>
            </a:r>
            <a:r>
              <a:rPr lang="en-GB" dirty="0" err="1" smtClean="0"/>
              <a:t>artey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259632" y="4149080"/>
            <a:ext cx="7086600" cy="457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It enters the hand superficial to flexor retinaculum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0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are true as regard the </a:t>
            </a:r>
            <a:r>
              <a:rPr lang="en-GB" dirty="0" smtClean="0"/>
              <a:t>ulnar artery </a:t>
            </a:r>
            <a:r>
              <a:rPr lang="en-GB" dirty="0"/>
              <a:t>in the hand except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1259632" y="4869160"/>
            <a:ext cx="7086600" cy="457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None of the above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1115616" y="4293096"/>
            <a:ext cx="7086600" cy="57606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It enters the hand superficial to flexor retinaculum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1115616" y="3645024"/>
            <a:ext cx="7086600" cy="4572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Continue as the </a:t>
            </a:r>
            <a:r>
              <a:rPr lang="en-GB" dirty="0" err="1"/>
              <a:t>superfecial</a:t>
            </a:r>
            <a:r>
              <a:rPr lang="en-GB" dirty="0"/>
              <a:t> palmar arch.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1115616" y="2924944"/>
            <a:ext cx="7086600" cy="4572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It </a:t>
            </a:r>
            <a:r>
              <a:rPr lang="en-GB" dirty="0" smtClean="0"/>
              <a:t>gives Deep </a:t>
            </a:r>
            <a:r>
              <a:rPr lang="en-GB" dirty="0"/>
              <a:t>branch. 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971600" y="2132856"/>
            <a:ext cx="7086600" cy="457200"/>
          </a:xfrm>
        </p:spPr>
        <p:txBody>
          <a:bodyPr>
            <a:normAutofit fontScale="40000" lnSpcReduction="20000"/>
          </a:bodyPr>
          <a:lstStyle/>
          <a:p>
            <a:r>
              <a:rPr lang="en-GB" sz="4000" b="1" dirty="0"/>
              <a:t>It enters the hand by passing between the 2 heads of 1st dorsal </a:t>
            </a:r>
            <a:r>
              <a:rPr lang="en-GB" sz="4000" b="1" dirty="0" err="1"/>
              <a:t>interosseous</a:t>
            </a:r>
            <a:r>
              <a:rPr lang="en-GB" sz="4000" b="1" dirty="0"/>
              <a:t>. </a:t>
            </a:r>
            <a:endParaRPr lang="en-US" sz="4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Regarding veins of upper limb, the followings are true </a:t>
            </a:r>
            <a:r>
              <a:rPr lang="en-GB" u="sng" dirty="0" smtClean="0"/>
              <a:t>except: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Cephalic vein ends into axillary vein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err="1" smtClean="0"/>
              <a:t>Basilic</a:t>
            </a:r>
            <a:r>
              <a:rPr lang="en-GB" dirty="0" smtClean="0"/>
              <a:t> vein is connected with cephalic by median </a:t>
            </a:r>
            <a:r>
              <a:rPr lang="en-GB" dirty="0" err="1" smtClean="0"/>
              <a:t>cubital</a:t>
            </a:r>
            <a:r>
              <a:rPr lang="en-GB" dirty="0" smtClean="0"/>
              <a:t> vein.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 smtClean="0"/>
              <a:t>Basilic</a:t>
            </a:r>
            <a:r>
              <a:rPr lang="en-GB" dirty="0" smtClean="0"/>
              <a:t> vein courses along medial side of forearm.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1115616" y="1988840"/>
            <a:ext cx="7086600" cy="457200"/>
          </a:xfrm>
        </p:spPr>
        <p:txBody>
          <a:bodyPr>
            <a:normAutofit fontScale="47500" lnSpcReduction="20000"/>
          </a:bodyPr>
          <a:lstStyle/>
          <a:p>
            <a:r>
              <a:rPr lang="en-GB" dirty="0" err="1" smtClean="0"/>
              <a:t>Subclavian</a:t>
            </a:r>
            <a:r>
              <a:rPr lang="en-GB" dirty="0" smtClean="0"/>
              <a:t> vein is the continuation of axillary vein at outer border of 1</a:t>
            </a:r>
            <a:r>
              <a:rPr lang="en-GB" baseline="30000" dirty="0" smtClean="0"/>
              <a:t>st</a:t>
            </a:r>
            <a:r>
              <a:rPr lang="en-GB" dirty="0" smtClean="0"/>
              <a:t> rib.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043608" y="2708920"/>
            <a:ext cx="7086600" cy="457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Cephalic vein is the continuation of the medial end of dorsal venous arch.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Mention branches of axillary artery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28600" y="1676400"/>
            <a:ext cx="8229600" cy="1032520"/>
          </a:xfrm>
        </p:spPr>
        <p:txBody>
          <a:bodyPr>
            <a:normAutofit fontScale="700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6 branches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828800" y="3124200"/>
            <a:ext cx="5105400" cy="3048000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Superior thoracic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Thoracoacromial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Lateral thoracic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Anterior circumflex humeral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Posterior </a:t>
            </a:r>
            <a:r>
              <a:rPr lang="en-GB" dirty="0"/>
              <a:t>circumflex </a:t>
            </a:r>
            <a:r>
              <a:rPr lang="en-GB" dirty="0" smtClean="0"/>
              <a:t>humeral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 smtClean="0"/>
              <a:t>Subscapular artery</a:t>
            </a:r>
            <a:endParaRPr lang="en-GB" dirty="0"/>
          </a:p>
          <a:p>
            <a:pPr marL="0" indent="0" algn="l"/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1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Cephalic vein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Dorsal digital veins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Basilic</a:t>
            </a:r>
            <a:r>
              <a:rPr lang="en-GB" dirty="0" smtClean="0"/>
              <a:t> vein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Median </a:t>
            </a:r>
            <a:r>
              <a:rPr lang="en-GB" dirty="0" err="1" smtClean="0"/>
              <a:t>cubital</a:t>
            </a:r>
            <a:r>
              <a:rPr lang="en-GB" dirty="0" smtClean="0"/>
              <a:t> vein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Axillary vein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GB" sz="1800" dirty="0" smtClean="0"/>
              <a:t>Continue as </a:t>
            </a:r>
            <a:r>
              <a:rPr lang="en-GB" sz="1800" dirty="0" err="1" smtClean="0"/>
              <a:t>subclavian</a:t>
            </a:r>
            <a:r>
              <a:rPr lang="en-GB" sz="1800" dirty="0" smtClean="0"/>
              <a:t> vein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Drains into brachial vein</a:t>
            </a:r>
            <a:endParaRPr lang="en-US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953000" y="3886200"/>
            <a:ext cx="3200400" cy="4572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Drains into axillary vein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Form dorsal </a:t>
            </a:r>
            <a:r>
              <a:rPr lang="en-GB" dirty="0" err="1" smtClean="0"/>
              <a:t>venus</a:t>
            </a:r>
            <a:r>
              <a:rPr lang="en-GB" dirty="0" smtClean="0"/>
              <a:t> arch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Connects </a:t>
            </a:r>
            <a:r>
              <a:rPr lang="en-GB" dirty="0" err="1" smtClean="0"/>
              <a:t>basilic</a:t>
            </a:r>
            <a:r>
              <a:rPr lang="en-GB" dirty="0" smtClean="0"/>
              <a:t> with cephalic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Match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followings are true as regards the femoral artery </a:t>
            </a:r>
            <a:r>
              <a:rPr lang="en-GB" i="1" u="sng" dirty="0" smtClean="0"/>
              <a:t>except:</a:t>
            </a:r>
            <a:endParaRPr lang="en-US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sz="2400" dirty="0" smtClean="0"/>
              <a:t>It is the continuation </a:t>
            </a:r>
            <a:r>
              <a:rPr lang="en-GB" sz="2400" dirty="0"/>
              <a:t>of external iliac artery at mid inguinal </a:t>
            </a:r>
            <a:r>
              <a:rPr lang="en-GB" sz="2400" dirty="0" smtClean="0"/>
              <a:t>point.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 smtClean="0"/>
              <a:t>It terminates at </a:t>
            </a:r>
            <a:r>
              <a:rPr lang="en-GB" sz="2400" dirty="0"/>
              <a:t>adductor hiatus and continues as popliteal </a:t>
            </a:r>
            <a:r>
              <a:rPr lang="en-GB" sz="2400" dirty="0" smtClean="0"/>
              <a:t>artery.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 smtClean="0"/>
              <a:t>It lies </a:t>
            </a:r>
            <a:r>
              <a:rPr lang="en-GB" sz="2400" dirty="0"/>
              <a:t>in femoral sheath with femoral vein </a:t>
            </a:r>
            <a:r>
              <a:rPr lang="en-GB" sz="2400" dirty="0" smtClean="0"/>
              <a:t>medial to it.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400" dirty="0" smtClean="0"/>
              <a:t>It gives deep circumflex Iliac artery.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 smtClean="0"/>
              <a:t>It gives </a:t>
            </a:r>
            <a:r>
              <a:rPr lang="en-GB" sz="2400" dirty="0" err="1" smtClean="0"/>
              <a:t>profunda</a:t>
            </a:r>
            <a:r>
              <a:rPr lang="en-GB" sz="2400" dirty="0" smtClean="0"/>
              <a:t> </a:t>
            </a:r>
            <a:r>
              <a:rPr lang="en-GB" sz="2400" dirty="0" err="1" smtClean="0"/>
              <a:t>femoris</a:t>
            </a:r>
            <a:r>
              <a:rPr lang="en-GB" sz="2400" dirty="0" smtClean="0"/>
              <a:t> artery.</a:t>
            </a:r>
            <a:endParaRPr lang="en-US" sz="2400" dirty="0"/>
          </a:p>
          <a:p>
            <a:pPr marL="514350" indent="-514350">
              <a:buFont typeface="+mj-lt"/>
              <a:buAutoNum type="alphaLcParenR"/>
            </a:pPr>
            <a:endParaRPr lang="en-US" sz="2400" dirty="0"/>
          </a:p>
          <a:p>
            <a:pPr marL="514350" indent="-514350">
              <a:buFont typeface="+mj-lt"/>
              <a:buAutoNum type="alphaLcParenR"/>
            </a:pPr>
            <a:endParaRPr lang="en-GB" sz="2400" dirty="0"/>
          </a:p>
          <a:p>
            <a:pPr marL="514350" indent="-514350">
              <a:buFont typeface="+mj-lt"/>
              <a:buAutoNum type="alphaLcParenR"/>
            </a:pPr>
            <a:endParaRPr lang="en-GB" sz="2400" dirty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93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followings are true as regards the </a:t>
            </a:r>
            <a:r>
              <a:rPr lang="en-GB" dirty="0" smtClean="0"/>
              <a:t>popliteal </a:t>
            </a:r>
            <a:r>
              <a:rPr lang="en-GB" dirty="0"/>
              <a:t>artery </a:t>
            </a:r>
            <a:r>
              <a:rPr lang="en-GB" i="1" u="sng" dirty="0"/>
              <a:t>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2800" dirty="0"/>
              <a:t>Is the continuation of the </a:t>
            </a:r>
            <a:r>
              <a:rPr lang="en-US" sz="2800" dirty="0" smtClean="0"/>
              <a:t>femoral artery </a:t>
            </a:r>
            <a:r>
              <a:rPr lang="en-US" sz="2800" dirty="0"/>
              <a:t>at Adductor hiatus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800" dirty="0" smtClean="0"/>
              <a:t>It gives five </a:t>
            </a:r>
            <a:r>
              <a:rPr lang="en-GB" sz="2800" dirty="0" err="1" smtClean="0"/>
              <a:t>genicular</a:t>
            </a:r>
            <a:r>
              <a:rPr lang="en-GB" sz="2800" dirty="0" smtClean="0"/>
              <a:t> arteries to the knee joint.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/>
              <a:t>It terminates at the lower border of the </a:t>
            </a:r>
            <a:r>
              <a:rPr lang="en-US" sz="2800" dirty="0" err="1"/>
              <a:t>Popliteus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800" dirty="0" smtClean="0"/>
              <a:t>It gives descending </a:t>
            </a:r>
            <a:r>
              <a:rPr lang="en-GB" sz="2800" dirty="0" err="1" smtClean="0"/>
              <a:t>genicular</a:t>
            </a:r>
            <a:r>
              <a:rPr lang="en-GB" sz="2800" dirty="0" smtClean="0"/>
              <a:t> branch to the knee.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800" dirty="0" smtClean="0"/>
              <a:t>It gives anterior and posterior </a:t>
            </a:r>
            <a:r>
              <a:rPr lang="en-GB" sz="2800" dirty="0" err="1" smtClean="0"/>
              <a:t>tibial</a:t>
            </a:r>
            <a:r>
              <a:rPr lang="en-GB" sz="2800" dirty="0" smtClean="0"/>
              <a:t> arteries as terminal branches.</a:t>
            </a:r>
          </a:p>
          <a:p>
            <a:pPr marL="514350" indent="-514350">
              <a:buFont typeface="+mj-lt"/>
              <a:buAutoNum type="alphaLcParenR"/>
            </a:pPr>
            <a:endParaRPr lang="en-US" dirty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6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followings are branches of popliteal artery </a:t>
            </a:r>
            <a:r>
              <a:rPr lang="en-GB" b="1" u="sng" dirty="0" smtClean="0"/>
              <a:t>except: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  <a:defRPr/>
            </a:pP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Posterior tibial artery"/>
              </a:rPr>
              <a:t>posterior </a:t>
            </a:r>
            <a:r>
              <a:rPr lang="en-US" b="1" i="1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Posterior tibial artery"/>
              </a:rPr>
              <a:t>tibial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Posterior tibial artery"/>
              </a:rPr>
              <a:t> artery</a:t>
            </a:r>
            <a:endParaRPr lang="en-US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Font typeface="+mj-lt"/>
              <a:buAutoNum type="arabicPeriod"/>
              <a:defRPr/>
            </a:pP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Medial superior genicular artery"/>
              </a:rPr>
              <a:t>Superior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Medial superior genicular artery"/>
              </a:rPr>
              <a:t>medial </a:t>
            </a:r>
            <a:r>
              <a:rPr lang="en-US" b="1" i="1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Medial superior genicular artery"/>
              </a:rPr>
              <a:t>genicular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Medial superior genicular artery"/>
              </a:rPr>
              <a:t> artery</a:t>
            </a:r>
            <a:endParaRPr lang="en-US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Font typeface="+mj-lt"/>
              <a:buAutoNum type="arabicPeriod"/>
              <a:defRPr/>
            </a:pPr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Lateral superior genicular artery"/>
              </a:rPr>
              <a:t>Anterior </a:t>
            </a:r>
            <a:r>
              <a:rPr lang="en-US" b="1" i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Lateral superior genicular artery"/>
              </a:rPr>
              <a:t>tibial</a:t>
            </a:r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Lateral superior genicular artery"/>
              </a:rPr>
              <a:t> recurrent artery</a:t>
            </a:r>
            <a:endParaRPr lang="en-US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Font typeface="+mj-lt"/>
              <a:buAutoNum type="arabicPeriod"/>
              <a:defRPr/>
            </a:pP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Middle genicular artery"/>
              </a:rPr>
              <a:t>middle </a:t>
            </a:r>
            <a:r>
              <a:rPr lang="en-US" b="1" i="1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Middle genicular artery"/>
              </a:rPr>
              <a:t>genicular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Middle genicular artery"/>
              </a:rPr>
              <a:t> artery</a:t>
            </a:r>
            <a:endParaRPr lang="en-US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457200">
              <a:buFont typeface="+mj-lt"/>
              <a:buAutoNum type="arabicPeriod"/>
              <a:defRPr/>
            </a:pP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Lateral inferior genicular artery"/>
              </a:rPr>
              <a:t>Inferior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Lateral inferior genicular artery"/>
              </a:rPr>
              <a:t>lateral </a:t>
            </a:r>
            <a:r>
              <a:rPr lang="en-US" b="1" i="1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Lateral inferior genicular artery"/>
              </a:rPr>
              <a:t>genicular</a:t>
            </a:r>
            <a:r>
              <a:rPr lang="en-US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Lateral inferior genicular artery"/>
              </a:rPr>
              <a:t> artery</a:t>
            </a:r>
            <a:endParaRPr lang="en-US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0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 vein passes in front of medial </a:t>
            </a:r>
            <a:r>
              <a:rPr lang="en-GB" dirty="0" err="1" smtClean="0"/>
              <a:t>maleolus</a:t>
            </a:r>
            <a:r>
              <a:rPr lang="en-GB" dirty="0"/>
              <a:t>.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Small saphenous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Popliteal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Great saphenous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Perforating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err="1" smtClean="0"/>
              <a:t>Sural</a:t>
            </a:r>
            <a:r>
              <a:rPr lang="en-GB" dirty="0" smtClean="0"/>
              <a:t> vein.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vein passes </a:t>
            </a:r>
            <a:r>
              <a:rPr lang="en-GB" dirty="0" smtClean="0"/>
              <a:t>behind the  lateral </a:t>
            </a:r>
            <a:r>
              <a:rPr lang="en-GB" dirty="0" err="1"/>
              <a:t>maleolus</a:t>
            </a:r>
            <a:r>
              <a:rPr lang="en-GB" dirty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Popliteal </a:t>
            </a:r>
            <a:r>
              <a:rPr lang="en-GB" dirty="0"/>
              <a:t>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Great saphenous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Perforating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Small saphenous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err="1" smtClean="0"/>
              <a:t>Sural</a:t>
            </a:r>
            <a:r>
              <a:rPr lang="en-GB" dirty="0" smtClean="0"/>
              <a:t> </a:t>
            </a:r>
            <a:r>
              <a:rPr lang="en-GB" dirty="0"/>
              <a:t>vein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8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followings are true as regard anterior </a:t>
            </a:r>
            <a:r>
              <a:rPr lang="en-GB" dirty="0" err="1" smtClean="0"/>
              <a:t>tibial</a:t>
            </a:r>
            <a:r>
              <a:rPr lang="en-GB" dirty="0" smtClean="0"/>
              <a:t> artery </a:t>
            </a:r>
            <a:r>
              <a:rPr lang="en-GB" b="1" u="sng" dirty="0" smtClean="0"/>
              <a:t>except: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It gives lateral tarsal artery.</a:t>
            </a:r>
            <a:endParaRPr lang="en-US" dirty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It begins at </a:t>
            </a:r>
            <a:r>
              <a:rPr lang="en-US" dirty="0"/>
              <a:t>the lower border of the </a:t>
            </a:r>
            <a:r>
              <a:rPr lang="en-US" dirty="0" err="1" smtClean="0"/>
              <a:t>Popliteus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It ends on </a:t>
            </a:r>
            <a:r>
              <a:rPr lang="en-US" dirty="0"/>
              <a:t>the front of the ankle-joint, and becomes the </a:t>
            </a:r>
            <a:r>
              <a:rPr lang="en-US" dirty="0" err="1"/>
              <a:t>dorsalis</a:t>
            </a:r>
            <a:r>
              <a:rPr lang="en-US" dirty="0"/>
              <a:t> </a:t>
            </a:r>
            <a:r>
              <a:rPr lang="en-US" dirty="0" err="1" smtClean="0"/>
              <a:t>pedis</a:t>
            </a:r>
            <a:r>
              <a:rPr lang="en-US" dirty="0" smtClean="0"/>
              <a:t> artery.</a:t>
            </a:r>
            <a:endParaRPr lang="en-US" dirty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It descends </a:t>
            </a:r>
            <a:r>
              <a:rPr lang="en-US" dirty="0"/>
              <a:t>on the anterior surface of the </a:t>
            </a:r>
            <a:r>
              <a:rPr lang="en-US" dirty="0" err="1"/>
              <a:t>interosseous</a:t>
            </a:r>
            <a:r>
              <a:rPr lang="en-US" dirty="0"/>
              <a:t> membrane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It gives anterior </a:t>
            </a:r>
            <a:r>
              <a:rPr lang="en-US" dirty="0"/>
              <a:t>medial </a:t>
            </a:r>
            <a:r>
              <a:rPr lang="en-US" dirty="0" err="1" smtClean="0"/>
              <a:t>malleolar</a:t>
            </a:r>
            <a:r>
              <a:rPr lang="en-US" dirty="0" smtClean="0"/>
              <a:t> artery.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35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followings, </a:t>
            </a:r>
            <a:r>
              <a:rPr lang="en-GB" dirty="0" smtClean="0"/>
              <a:t>are true regarding the  femoral vein </a:t>
            </a:r>
            <a:r>
              <a:rPr lang="en-GB" b="1" i="1" u="sng" dirty="0" smtClean="0"/>
              <a:t>except: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It begins at adductor opening as a continuation of popliteal </a:t>
            </a:r>
            <a:r>
              <a:rPr lang="en-GB" dirty="0" smtClean="0"/>
              <a:t>vein.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It terminates deep to inguinal ligament as external iliac vein.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It receives great </a:t>
            </a:r>
            <a:r>
              <a:rPr lang="en-GB" dirty="0" smtClean="0"/>
              <a:t>saphenous.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It receives small saphenous vein.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It lies medial to femoral artery in femoral sheath.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96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followings are true as regard posterior </a:t>
            </a:r>
            <a:r>
              <a:rPr lang="en-GB" dirty="0" err="1" smtClean="0"/>
              <a:t>tibial</a:t>
            </a:r>
            <a:r>
              <a:rPr lang="en-GB" dirty="0" smtClean="0"/>
              <a:t> artery </a:t>
            </a:r>
            <a:r>
              <a:rPr lang="en-GB" b="1" u="sng" dirty="0" smtClean="0"/>
              <a:t>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It terminates as </a:t>
            </a:r>
            <a:r>
              <a:rPr lang="en-GB" dirty="0"/>
              <a:t>medial and lateral plantar arteries deep to flexor retinaculum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It begins at the lower border of the </a:t>
            </a:r>
            <a:r>
              <a:rPr lang="en-US" dirty="0" err="1"/>
              <a:t>Popliteus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It gives circumflex </a:t>
            </a:r>
            <a:r>
              <a:rPr lang="en-US" dirty="0"/>
              <a:t>fibular artery </a:t>
            </a:r>
            <a:r>
              <a:rPr lang="en-US" dirty="0" smtClean="0"/>
              <a:t>that runs </a:t>
            </a:r>
            <a:r>
              <a:rPr lang="en-US" dirty="0"/>
              <a:t>around neck of the fibula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It descends on the anterior surface of the </a:t>
            </a:r>
            <a:r>
              <a:rPr lang="en-US" dirty="0" err="1"/>
              <a:t>interosseous</a:t>
            </a:r>
            <a:r>
              <a:rPr lang="en-US" dirty="0"/>
              <a:t> membrane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It gives </a:t>
            </a:r>
            <a:r>
              <a:rPr lang="en-GB" dirty="0" err="1" smtClean="0"/>
              <a:t>peroneal</a:t>
            </a:r>
            <a:r>
              <a:rPr lang="en-GB" dirty="0" smtClean="0"/>
              <a:t> artery.</a:t>
            </a:r>
            <a:endParaRPr lang="en-US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6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followings are true as regard </a:t>
            </a:r>
            <a:r>
              <a:rPr lang="en-GB" dirty="0" smtClean="0"/>
              <a:t>great saphenous vein </a:t>
            </a:r>
            <a:r>
              <a:rPr lang="en-GB" b="1" u="sng" dirty="0"/>
              <a:t>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80000"/>
              </a:lnSpc>
              <a:buFont typeface="+mj-lt"/>
              <a:buAutoNum type="alphaLcParenR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It terminates in popliteal vein in popliteal fossa.</a:t>
            </a:r>
          </a:p>
          <a:p>
            <a:pPr marL="514350" indent="-514350">
              <a:lnSpc>
                <a:spcPct val="80000"/>
              </a:lnSpc>
              <a:buFont typeface="+mj-lt"/>
              <a:buAutoNum type="alphaLcParenR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passes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upwards in front of medial malleolus.</a:t>
            </a:r>
          </a:p>
          <a:p>
            <a:pPr marL="514350" indent="-514350">
              <a:lnSpc>
                <a:spcPct val="80000"/>
              </a:lnSpc>
              <a:buFont typeface="+mj-lt"/>
              <a:buAutoNum type="alphaLcParenR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recieves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superficial inguinal veins.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lphaLcParenR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begins at the medial end of dorsal venous arch.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lphaLcParenR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joins the femoral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79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Mention branches of </a:t>
            </a:r>
            <a:r>
              <a:rPr lang="en-GB" dirty="0" smtClean="0"/>
              <a:t>brachial </a:t>
            </a:r>
            <a:r>
              <a:rPr lang="en-GB" dirty="0"/>
              <a:t>artery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7 branches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828800" y="3124200"/>
            <a:ext cx="5105400" cy="2825080"/>
          </a:xfrm>
        </p:spPr>
        <p:txBody>
          <a:bodyPr>
            <a:normAutofit fontScale="77500" lnSpcReduction="20000"/>
          </a:bodyPr>
          <a:lstStyle/>
          <a:p>
            <a:pPr marL="0" indent="0" algn="l"/>
            <a:r>
              <a:rPr lang="en-GB" b="1" dirty="0"/>
              <a:t>1-</a:t>
            </a:r>
            <a:r>
              <a:rPr lang="en-GB" dirty="0"/>
              <a:t> </a:t>
            </a:r>
            <a:r>
              <a:rPr lang="en-GB" b="1" dirty="0"/>
              <a:t>Profunda brachii </a:t>
            </a:r>
            <a:r>
              <a:rPr lang="en-GB" b="1" dirty="0" smtClean="0"/>
              <a:t>artery</a:t>
            </a:r>
          </a:p>
          <a:p>
            <a:pPr marL="0" indent="0" algn="l"/>
            <a:r>
              <a:rPr lang="en-GB" b="1" dirty="0" smtClean="0"/>
              <a:t>2-</a:t>
            </a:r>
            <a:r>
              <a:rPr lang="en-GB" dirty="0" smtClean="0"/>
              <a:t> </a:t>
            </a:r>
            <a:r>
              <a:rPr lang="en-GB" b="1" dirty="0"/>
              <a:t>Muscular branches.</a:t>
            </a:r>
            <a:r>
              <a:rPr lang="en-GB" dirty="0"/>
              <a:t> </a:t>
            </a:r>
            <a:endParaRPr lang="en-US" dirty="0"/>
          </a:p>
          <a:p>
            <a:pPr marL="0" indent="0" algn="l"/>
            <a:r>
              <a:rPr lang="en-GB" b="1" dirty="0"/>
              <a:t>3-</a:t>
            </a:r>
            <a:r>
              <a:rPr lang="en-GB" dirty="0"/>
              <a:t> </a:t>
            </a:r>
            <a:r>
              <a:rPr lang="en-GB" b="1" dirty="0"/>
              <a:t>Nutrient artery to the humerus.</a:t>
            </a:r>
            <a:endParaRPr lang="en-US" dirty="0"/>
          </a:p>
          <a:p>
            <a:pPr marL="0" indent="0" algn="l"/>
            <a:r>
              <a:rPr lang="en-GB" b="1" dirty="0"/>
              <a:t>4-</a:t>
            </a:r>
            <a:r>
              <a:rPr lang="en-GB" dirty="0"/>
              <a:t> </a:t>
            </a:r>
            <a:r>
              <a:rPr lang="en-GB" b="1" dirty="0"/>
              <a:t>Superior ulnar collateral artery.</a:t>
            </a:r>
            <a:endParaRPr lang="en-US" dirty="0"/>
          </a:p>
          <a:p>
            <a:pPr marL="0" indent="0" algn="l"/>
            <a:r>
              <a:rPr lang="en-GB" b="1" dirty="0"/>
              <a:t>5-</a:t>
            </a:r>
            <a:r>
              <a:rPr lang="en-GB" dirty="0"/>
              <a:t> </a:t>
            </a:r>
            <a:r>
              <a:rPr lang="en-GB" b="1" dirty="0"/>
              <a:t>Inferior ulnar collateral artery.</a:t>
            </a:r>
            <a:endParaRPr lang="en-US" dirty="0"/>
          </a:p>
          <a:p>
            <a:pPr marL="0" indent="0" algn="l"/>
            <a:r>
              <a:rPr lang="en-GB" b="1" dirty="0"/>
              <a:t>6-</a:t>
            </a:r>
            <a:r>
              <a:rPr lang="en-GB" dirty="0"/>
              <a:t> </a:t>
            </a:r>
            <a:r>
              <a:rPr lang="en-GB" b="1" dirty="0" smtClean="0"/>
              <a:t>Radial artery.</a:t>
            </a:r>
          </a:p>
          <a:p>
            <a:pPr marL="0" indent="0" algn="l"/>
            <a:r>
              <a:rPr lang="en-GB" b="1" dirty="0" smtClean="0"/>
              <a:t>7-Ulnar </a:t>
            </a:r>
            <a:r>
              <a:rPr lang="en-GB" b="1" dirty="0"/>
              <a:t>artery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followings are true as regard </a:t>
            </a:r>
            <a:r>
              <a:rPr lang="en-GB" dirty="0" smtClean="0"/>
              <a:t>small saphenous vein </a:t>
            </a:r>
            <a:r>
              <a:rPr lang="en-GB" b="1" u="sng" dirty="0"/>
              <a:t>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It begins at the lateral end of the dorsal venous arch.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It ascends behind lateral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maleolus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It passes at the posterior aspect of leg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LcParenR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It terminates in popliteal vein in popliteal fossa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It ends in femoral vein.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0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err="1" smtClean="0"/>
              <a:t>Eneumerate</a:t>
            </a:r>
            <a:r>
              <a:rPr lang="en-GB" sz="3200" dirty="0" smtClean="0"/>
              <a:t> the arteries sharing in anastomosis around anterior superior </a:t>
            </a:r>
            <a:r>
              <a:rPr lang="en-GB" sz="3200" dirty="0" err="1" smtClean="0"/>
              <a:t>ilic</a:t>
            </a:r>
            <a:r>
              <a:rPr lang="en-GB" sz="3200" dirty="0" smtClean="0"/>
              <a:t> spine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74785"/>
            <a:ext cx="7239000" cy="4525963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  <a:defRPr/>
            </a:pPr>
            <a:r>
              <a:rPr lang="en-US" sz="2800" dirty="0"/>
              <a:t>Ascending  branch of lateral circumflex artery of </a:t>
            </a:r>
            <a:r>
              <a:rPr lang="en-US" sz="2800" dirty="0" err="1"/>
              <a:t>profunda</a:t>
            </a:r>
            <a:r>
              <a:rPr lang="en-US" sz="2800" dirty="0"/>
              <a:t> </a:t>
            </a:r>
            <a:r>
              <a:rPr lang="en-US" sz="2800" dirty="0" err="1"/>
              <a:t>femoris</a:t>
            </a:r>
            <a:r>
              <a:rPr lang="en-US" sz="2800" dirty="0"/>
              <a:t> artery.</a:t>
            </a:r>
          </a:p>
          <a:p>
            <a:pPr marL="571500" indent="-457200">
              <a:buFont typeface="+mj-lt"/>
              <a:buAutoNum type="arabicPeriod"/>
              <a:defRPr/>
            </a:pPr>
            <a:r>
              <a:rPr lang="en-US" sz="2800" dirty="0"/>
              <a:t>Iliac branch of </a:t>
            </a:r>
            <a:r>
              <a:rPr lang="en-US" sz="2800" dirty="0" err="1"/>
              <a:t>iliolumbar</a:t>
            </a:r>
            <a:r>
              <a:rPr lang="en-US" sz="2800" dirty="0"/>
              <a:t> of internal iliac artery</a:t>
            </a:r>
          </a:p>
          <a:p>
            <a:pPr marL="571500" indent="-457200">
              <a:buFont typeface="+mj-lt"/>
              <a:buAutoNum type="arabicPeriod"/>
              <a:defRPr/>
            </a:pPr>
            <a:r>
              <a:rPr lang="en-US" sz="2800" dirty="0"/>
              <a:t>Superior branch of superior gluteal artery.</a:t>
            </a:r>
          </a:p>
          <a:p>
            <a:pPr marL="571500" indent="-457200">
              <a:buFont typeface="+mj-lt"/>
              <a:buAutoNum type="arabicPeriod"/>
              <a:defRPr/>
            </a:pPr>
            <a:r>
              <a:rPr lang="en-US" sz="2800" dirty="0"/>
              <a:t>Deep  circumflex  iliac  artery (external iliac artery)</a:t>
            </a:r>
          </a:p>
          <a:p>
            <a:pPr marL="571500" indent="-457200">
              <a:buFont typeface="+mj-lt"/>
              <a:buAutoNum type="arabicPeriod"/>
              <a:defRPr/>
            </a:pPr>
            <a:r>
              <a:rPr lang="en-US" sz="2800" dirty="0"/>
              <a:t>Superficial circumflex iliac artery( femoral artery)</a:t>
            </a:r>
          </a:p>
        </p:txBody>
      </p:sp>
    </p:spTree>
    <p:extLst>
      <p:ext uri="{BB962C8B-B14F-4D97-AF65-F5344CB8AC3E}">
        <p14:creationId xmlns:p14="http://schemas.microsoft.com/office/powerpoint/2010/main" val="266481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Eneumerate</a:t>
            </a:r>
            <a:r>
              <a:rPr lang="en-GB" dirty="0"/>
              <a:t> the arteries sharing in </a:t>
            </a:r>
            <a:r>
              <a:rPr lang="en-GB" dirty="0" smtClean="0"/>
              <a:t>trochanteric anastomosis.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gluteal artery.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gluteal artery</a:t>
            </a:r>
          </a:p>
          <a:p>
            <a:pPr marL="628650" indent="-514350">
              <a:buFont typeface="+mj-lt"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ascending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branch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circumflex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femoral</a:t>
            </a:r>
          </a:p>
          <a:p>
            <a:pPr marL="628650" indent="-514350">
              <a:buFont typeface="+mj-lt"/>
              <a:buAutoNum type="arabicPeriod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ascending branch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circumflex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femoral.</a:t>
            </a:r>
            <a:endParaRPr lang="en-US" dirty="0"/>
          </a:p>
          <a:p>
            <a:pPr marL="628650" indent="-514350">
              <a:buFont typeface="+mj-lt"/>
              <a:buAutoNum type="arabicPeriod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4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Eneumerate</a:t>
            </a:r>
            <a:r>
              <a:rPr lang="en-GB" dirty="0"/>
              <a:t> the arteries sharing </a:t>
            </a:r>
            <a:r>
              <a:rPr lang="en-GB" dirty="0" smtClean="0"/>
              <a:t>in anastomosis around knee joint.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8650" indent="-514350">
              <a:buFont typeface="+mj-lt"/>
              <a:buAutoNum type="arabicPeriod"/>
            </a:pPr>
            <a:r>
              <a:rPr lang="en-GB" dirty="0"/>
              <a:t>Descending </a:t>
            </a:r>
            <a:r>
              <a:rPr lang="en-GB" dirty="0" err="1"/>
              <a:t>genicular</a:t>
            </a:r>
            <a:r>
              <a:rPr lang="en-GB" dirty="0"/>
              <a:t> of FA.</a:t>
            </a:r>
          </a:p>
          <a:p>
            <a:pPr marL="628650" indent="-514350">
              <a:buFont typeface="+mj-lt"/>
              <a:buAutoNum type="arabicPeriod"/>
            </a:pPr>
            <a:r>
              <a:rPr lang="en-GB" dirty="0"/>
              <a:t>Descending </a:t>
            </a:r>
            <a:r>
              <a:rPr lang="en-GB" dirty="0" err="1"/>
              <a:t>br</a:t>
            </a:r>
            <a:r>
              <a:rPr lang="en-GB" dirty="0"/>
              <a:t> of lateral CF.</a:t>
            </a:r>
          </a:p>
          <a:p>
            <a:pPr marL="628650" indent="-514350">
              <a:buFont typeface="+mj-lt"/>
              <a:buAutoNum type="arabicPeriod"/>
            </a:pPr>
            <a:r>
              <a:rPr lang="en-GB" dirty="0" err="1"/>
              <a:t>Superomed</a:t>
            </a:r>
            <a:r>
              <a:rPr lang="en-GB" dirty="0"/>
              <a:t>, </a:t>
            </a:r>
            <a:r>
              <a:rPr lang="en-GB" dirty="0" err="1"/>
              <a:t>superolat</a:t>
            </a:r>
            <a:r>
              <a:rPr lang="en-GB" dirty="0"/>
              <a:t>, </a:t>
            </a:r>
            <a:r>
              <a:rPr lang="en-GB" dirty="0" err="1"/>
              <a:t>inferomed</a:t>
            </a:r>
            <a:r>
              <a:rPr lang="en-GB" dirty="0"/>
              <a:t>, </a:t>
            </a:r>
            <a:r>
              <a:rPr lang="en-GB" dirty="0" err="1"/>
              <a:t>inferolat</a:t>
            </a:r>
            <a:r>
              <a:rPr lang="en-GB" dirty="0"/>
              <a:t> and middle genic of pop A.</a:t>
            </a:r>
          </a:p>
          <a:p>
            <a:pPr marL="628650" indent="-514350">
              <a:buFont typeface="+mj-lt"/>
              <a:buAutoNum type="arabicPeriod"/>
            </a:pPr>
            <a:r>
              <a:rPr lang="en-GB" dirty="0"/>
              <a:t>Ant and post </a:t>
            </a:r>
            <a:r>
              <a:rPr lang="en-GB" dirty="0" err="1"/>
              <a:t>tibial</a:t>
            </a:r>
            <a:r>
              <a:rPr lang="en-GB" dirty="0"/>
              <a:t> rec of ant </a:t>
            </a:r>
            <a:r>
              <a:rPr lang="en-GB" dirty="0" err="1"/>
              <a:t>tibial</a:t>
            </a:r>
            <a:endParaRPr lang="en-GB" dirty="0"/>
          </a:p>
          <a:p>
            <a:pPr marL="628650" indent="-514350">
              <a:buFont typeface="+mj-lt"/>
              <a:buAutoNum type="arabicPeriod"/>
            </a:pPr>
            <a:r>
              <a:rPr lang="en-GB" dirty="0"/>
              <a:t>Circumflex fibular of post </a:t>
            </a:r>
            <a:r>
              <a:rPr lang="en-GB" dirty="0" err="1"/>
              <a:t>tibial</a:t>
            </a:r>
            <a:r>
              <a:rPr lang="en-GB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6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All of the followings are true regarding lectures of blood vessels of upper and lower limb </a:t>
            </a:r>
            <a:r>
              <a:rPr lang="en-GB" sz="3200" b="1" i="1" u="sng" dirty="0" smtClean="0"/>
              <a:t>except:</a:t>
            </a:r>
            <a:endParaRPr lang="en-US" sz="32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We didn't understand any thing.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They were boring lectures.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There were no enough pictures for demonstration of the vessels.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We don't take these lectures.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  none of the above.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Mention branches of </a:t>
            </a:r>
            <a:r>
              <a:rPr lang="en-GB" dirty="0" smtClean="0"/>
              <a:t>radial </a:t>
            </a:r>
            <a:r>
              <a:rPr lang="en-GB" dirty="0"/>
              <a:t>artery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5 branches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radial recurrent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muscular </a:t>
            </a:r>
            <a:endParaRPr lang="en-GB" dirty="0" smtClean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 smtClean="0">
                <a:latin typeface="Times New Roman"/>
                <a:ea typeface="Times New Roman"/>
              </a:rPr>
              <a:t>Nutrient to radius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anterior carpal branch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superficial palmar branch</a:t>
            </a:r>
            <a:endParaRPr lang="en-US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6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Mention branches of </a:t>
            </a:r>
            <a:r>
              <a:rPr lang="en-GB" dirty="0" smtClean="0"/>
              <a:t>ulnar </a:t>
            </a:r>
            <a:r>
              <a:rPr lang="en-GB" dirty="0"/>
              <a:t>artery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7 branches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828800" y="3124200"/>
            <a:ext cx="5105400" cy="2969096"/>
          </a:xfrm>
        </p:spPr>
        <p:txBody>
          <a:bodyPr>
            <a:normAutofit fontScale="85000" lnSpcReduction="20000"/>
          </a:bodyPr>
          <a:lstStyle/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anterior ulnar recurrent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posterior ulnar recurrent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 smtClean="0">
                <a:latin typeface="Times New Roman"/>
                <a:ea typeface="Times New Roman"/>
              </a:rPr>
              <a:t>Muscular</a:t>
            </a: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 smtClean="0">
                <a:latin typeface="Times New Roman"/>
                <a:ea typeface="Times New Roman"/>
              </a:rPr>
              <a:t>Nutrient to the ulna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anterior carpal branch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posterior carpal branch</a:t>
            </a:r>
            <a:endParaRPr lang="en-US" dirty="0">
              <a:latin typeface="Times New Roman"/>
              <a:ea typeface="Times New Roman"/>
            </a:endParaRPr>
          </a:p>
          <a:p>
            <a:pPr lvl="0" algn="l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latin typeface="Times New Roman"/>
                <a:ea typeface="Times New Roman"/>
              </a:rPr>
              <a:t>common interosseus </a:t>
            </a:r>
            <a:endParaRPr lang="en-US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2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Name arteries sharing in the anastomosis around the </a:t>
            </a:r>
            <a:r>
              <a:rPr lang="en-GB" dirty="0" smtClean="0"/>
              <a:t>medial epicondyle of humerus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4 branches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475656" y="3124200"/>
            <a:ext cx="6264696" cy="304110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GB" dirty="0"/>
              <a:t>Superior ulnar collateral of brachial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Inferior ulnar collateral of brachial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Anterior ulnar recurrent of  ulnar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Posterior ulnar recurrent of  ulnar artery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Name arteries sharing in the anastomosis around the </a:t>
            </a:r>
            <a:r>
              <a:rPr lang="en-GB" sz="3600" dirty="0" smtClean="0"/>
              <a:t>lateral </a:t>
            </a:r>
            <a:r>
              <a:rPr lang="en-GB" sz="3600" dirty="0"/>
              <a:t>epicondyle of humerus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400" y="1752600"/>
            <a:ext cx="8229600" cy="990600"/>
          </a:xfrm>
        </p:spPr>
        <p:txBody>
          <a:bodyPr>
            <a:normAutofit/>
          </a:bodyPr>
          <a:lstStyle/>
          <a:p>
            <a:r>
              <a:rPr lang="en-GB" sz="3600" dirty="0"/>
              <a:t>4 branches</a:t>
            </a:r>
            <a:endParaRPr lang="en-US" sz="36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99592" y="3068960"/>
            <a:ext cx="7135688" cy="259228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GB" dirty="0"/>
              <a:t>Anterior descending branch of profunda brachii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Posterior descending branch of profunda brachii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Interosseus recurrent of ulnar artery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dirty="0"/>
              <a:t>Radial recurrent of  radial artery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08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Name arteries sharing in the anastomosis around the scapula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Three arteries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187624" y="3124200"/>
            <a:ext cx="6768752" cy="3041104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b="1" dirty="0"/>
              <a:t>Supra scapular artery</a:t>
            </a:r>
            <a:r>
              <a:rPr lang="en-GB" dirty="0"/>
              <a:t> (which is a branch from the thyrocervical trunk from the first part subclavian artery).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Descending scapular or the </a:t>
            </a:r>
            <a:r>
              <a:rPr lang="en-GB" b="1" dirty="0"/>
              <a:t>deep branch of the transverse cervical</a:t>
            </a:r>
            <a:r>
              <a:rPr lang="en-GB" dirty="0"/>
              <a:t> artery (which is a branch from the thyrocervical trunk from the first part subclavian artery).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b="1" dirty="0"/>
              <a:t>Subscapular artery</a:t>
            </a:r>
            <a:r>
              <a:rPr lang="en-GB" dirty="0"/>
              <a:t> (which is a branch from the third part axillary artery)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7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following arteries share in the anastomosis around scapula except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1043608" y="2780928"/>
            <a:ext cx="7086600" cy="4572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Supra scapular artery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deep branch of the transverse cervical artery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Subscapular artery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1115616" y="4797152"/>
            <a:ext cx="7086600" cy="457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None of the above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Ascending </a:t>
            </a:r>
            <a:r>
              <a:rPr lang="en-GB" dirty="0" smtClean="0"/>
              <a:t>cervical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1335</Words>
  <Application>Microsoft Office PowerPoint</Application>
  <PresentationFormat>On-screen Show (4:3)</PresentationFormat>
  <Paragraphs>204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Match each sentence with the correct answer</vt:lpstr>
      <vt:lpstr>Mention branches of axillary artery</vt:lpstr>
      <vt:lpstr>Mention branches of brachial artery</vt:lpstr>
      <vt:lpstr>Mention branches of radial artery</vt:lpstr>
      <vt:lpstr>Mention branches of ulnar artery</vt:lpstr>
      <vt:lpstr>Name arteries sharing in the anastomosis around the medial epicondyle of humerus</vt:lpstr>
      <vt:lpstr>Name arteries sharing in the anastomosis around the lateral epicondyle of humerus</vt:lpstr>
      <vt:lpstr>Name arteries sharing in the anastomosis around the scapula</vt:lpstr>
      <vt:lpstr>The following arteries share in the anastomosis around scapula except</vt:lpstr>
      <vt:lpstr>Regarding the axillary artery all the following are true except</vt:lpstr>
      <vt:lpstr>Regarding the ulnar artery all the following are true except</vt:lpstr>
      <vt:lpstr>The radial artery is one of the terminal branches of brachial artery at the neck of radius</vt:lpstr>
      <vt:lpstr>Radial artery continues in the hand as superficial palmar arch</vt:lpstr>
      <vt:lpstr>The two terminal branches of brachial artery are</vt:lpstr>
      <vt:lpstr>The following are branches of superficial palmar arch</vt:lpstr>
      <vt:lpstr>The following are branches of deep palmar arch</vt:lpstr>
      <vt:lpstr>The following are true as regard the radial artery in the hand except</vt:lpstr>
      <vt:lpstr>The following are true as regard the ulnar artery in the hand except</vt:lpstr>
      <vt:lpstr>Regarding veins of upper limb, the followings are true except:</vt:lpstr>
      <vt:lpstr>Match the following</vt:lpstr>
      <vt:lpstr>The followings are true as regards the femoral artery except:</vt:lpstr>
      <vt:lpstr>The followings are true as regards the popliteal artery except:</vt:lpstr>
      <vt:lpstr>The followings are branches of popliteal artery except: </vt:lpstr>
      <vt:lpstr>The following vein passes in front of medial maleolus. </vt:lpstr>
      <vt:lpstr>The following vein passes behind the  lateral maleolus. </vt:lpstr>
      <vt:lpstr>The followings are true as regard anterior tibial artery except:</vt:lpstr>
      <vt:lpstr>The followings, are true regarding the  femoral vein except:</vt:lpstr>
      <vt:lpstr>The followings are true as regard posterior tibial artery except:</vt:lpstr>
      <vt:lpstr>The followings are true as regard great saphenous vein except:</vt:lpstr>
      <vt:lpstr>The followings are true as regard small saphenous vein except:</vt:lpstr>
      <vt:lpstr>Eneumerate the arteries sharing in anastomosis around anterior superior ilic spine</vt:lpstr>
      <vt:lpstr>Eneumerate the arteries sharing in trochanteric anastomosis.</vt:lpstr>
      <vt:lpstr>Eneumerate the arteries sharing in anastomosis around knee joint.</vt:lpstr>
      <vt:lpstr>All of the followings are true regarding lectures of blood vessels of upper and lower limb except: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 each sentence with the correct answer</dc:title>
  <dc:creator>dr sayed metwally</dc:creator>
  <cp:lastModifiedBy>dr sayed metwally</cp:lastModifiedBy>
  <cp:revision>4</cp:revision>
  <dcterms:created xsi:type="dcterms:W3CDTF">2006-08-16T00:00:00Z</dcterms:created>
  <dcterms:modified xsi:type="dcterms:W3CDTF">2012-03-27T19:51:32Z</dcterms:modified>
</cp:coreProperties>
</file>